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60" r:id="rId4"/>
    <p:sldId id="261" r:id="rId5"/>
    <p:sldId id="258" r:id="rId6"/>
    <p:sldId id="262" r:id="rId7"/>
    <p:sldId id="263" r:id="rId8"/>
  </p:sldIdLst>
  <p:sldSz cx="12192000" cy="6858000"/>
  <p:notesSz cx="6858000" cy="9144000"/>
  <p:photoAlbum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132" y="-10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FD9D76-E051-4AD7-8B7E-009E2BED7990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5F32895-A2DA-4163-A356-BC331DA50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602700-E105-40C0-874A-72746216607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44981-B4B2-45EC-8D69-5B7BBA285104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131B6-9C2D-4DDE-AA3F-16139964B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214FB-731E-4344-8685-74899D1EB50E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AC14-446C-4FFD-A8FF-36C18FAF0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83157-BCA4-48FB-A57D-C96B0652FA56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99739-8B4C-432C-AEFB-2A6BA6361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87B2F-5F9D-4CA9-84D9-84C19987096D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71E5C-55AB-4E7C-B62D-174E5BCB1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48AB4-8DB7-44AE-B4E9-231FA54AC571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81511-F61A-42C6-BB05-0A9C6634A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77236-FBE3-4D29-A32E-B198016269F6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B73B6-21AD-4F74-9D35-BB728FF15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58C38-E3C8-4671-BD18-E76F80877A50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8A150-A904-4D25-A5C7-B92BA21F7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393B3-CA2E-42C8-A7CA-2373D2B97CC4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7ED83-92A3-4DEF-A1F3-F28AAE75A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14F67-C881-4516-A6A2-46D4795DB027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103A1-D6EA-4C1E-936E-7F886538A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96322-35F4-4F23-AE49-9C756756445A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93F3F-5DDF-440C-82C7-8A36EDB69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69DA6-37EC-41C2-8F18-4F1B0BF0E6BF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F0F74-B0C6-4101-940F-61567D065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1EFC6B-23ED-4BFB-83D2-C5ED41B57D86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78E077-8049-4CFD-A78E-F39D1244C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2" descr="Синий фон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 descr="Прокуратура Боровского района&#10;разъясняет&#10;&#10;">
            <a:extLst>
              <a:ext uri="{FF2B5EF4-FFF2-40B4-BE49-F238E27FC236}"/>
            </a:extLst>
          </p:cNvPr>
          <p:cNvSpPr/>
          <p:nvPr/>
        </p:nvSpPr>
        <p:spPr>
          <a:xfrm flipH="1">
            <a:off x="8891588" y="2124075"/>
            <a:ext cx="31575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Боровского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разъясняет</a:t>
            </a:r>
          </a:p>
        </p:txBody>
      </p:sp>
      <p:pic>
        <p:nvPicPr>
          <p:cNvPr id="6" name="Рисунок 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892131" y="36576"/>
            <a:ext cx="3157755" cy="2087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457200" y="311150"/>
            <a:ext cx="761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8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>
                <a:latin typeface="Times New Roman" pitchFamily="18" charset="0"/>
                <a:cs typeface="Times New Roman" pitchFamily="18" charset="0"/>
              </a:rPr>
              <a:t>ПРОТИВОДЕЙСТВИЕ КИБЕРПРЕСТУПЛЕНИЯМ</a:t>
            </a:r>
          </a:p>
        </p:txBody>
      </p:sp>
      <p:pic>
        <p:nvPicPr>
          <p:cNvPr id="14348" name="Picture 12" descr="Киберпреступность_11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9513" y="2887663"/>
            <a:ext cx="6213475" cy="3727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988"/>
            <a:ext cx="12192000" cy="683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25425" y="381000"/>
            <a:ext cx="9737725" cy="647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3200"/>
              <a:t>    ПОНЯТИЕ И ОСОБЕННОСТИ                    КИБЕРПРЕСТУПНОСТИ</a:t>
            </a:r>
          </a:p>
          <a:p>
            <a:pPr marL="342900" indent="-342900">
              <a:spcBef>
                <a:spcPct val="50000"/>
              </a:spcBef>
            </a:pPr>
            <a:endParaRPr lang="ru-RU" sz="2400" u="sng"/>
          </a:p>
          <a:p>
            <a:pPr marL="342900" indent="-342900">
              <a:spcBef>
                <a:spcPct val="50000"/>
              </a:spcBef>
            </a:pPr>
            <a:r>
              <a:rPr lang="ru-RU" sz="2400" u="sng">
                <a:solidFill>
                  <a:schemeClr val="accent2"/>
                </a:solidFill>
              </a:rPr>
              <a:t>Киберпреступление-</a:t>
            </a:r>
            <a:r>
              <a:rPr lang="ru-RU" sz="2000"/>
              <a:t> это преступная деятельность, целью которой является неправомерное использование компьютера, компьютерной сети или сетевого устройства. </a:t>
            </a:r>
          </a:p>
          <a:p>
            <a:pPr marL="342900" indent="-342900">
              <a:spcBef>
                <a:spcPct val="50000"/>
              </a:spcBef>
            </a:pPr>
            <a:endParaRPr lang="ru-RU" sz="2000"/>
          </a:p>
          <a:p>
            <a:pPr marL="342900" indent="-342900"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Особенности киберпреступности:</a:t>
            </a:r>
          </a:p>
          <a:p>
            <a:pPr marL="342900" indent="-342900">
              <a:buFontTx/>
              <a:buChar char="-"/>
            </a:pPr>
            <a:r>
              <a:rPr lang="ru-RU" sz="2000"/>
              <a:t>чрезвычайная скрытность деяний (применение механизмов </a:t>
            </a:r>
          </a:p>
          <a:p>
            <a:pPr marL="342900" indent="-342900"/>
            <a:r>
              <a:rPr lang="ru-RU" sz="2000"/>
              <a:t>анонимности и шифрования);</a:t>
            </a:r>
          </a:p>
          <a:p>
            <a:pPr marL="342900" indent="-342900">
              <a:buFontTx/>
              <a:buChar char="-"/>
            </a:pPr>
            <a:r>
              <a:rPr lang="ru-RU" sz="2000"/>
              <a:t>трансграничность (преступник и жертва могут находиться </a:t>
            </a:r>
          </a:p>
          <a:p>
            <a:pPr marL="342900" indent="-342900"/>
            <a:r>
              <a:rPr lang="ru-RU" sz="2000"/>
              <a:t>на значительном расстоянии друг от друга);</a:t>
            </a:r>
          </a:p>
          <a:p>
            <a:pPr marL="342900" indent="-342900"/>
            <a:r>
              <a:rPr lang="ru-RU" sz="2000"/>
              <a:t>-нестандартность способов совершения;</a:t>
            </a:r>
          </a:p>
          <a:p>
            <a:pPr marL="342900" indent="-342900"/>
            <a:r>
              <a:rPr lang="ru-RU" sz="2000"/>
              <a:t>-автоматизированный режим.</a:t>
            </a:r>
          </a:p>
          <a:p>
            <a:pPr marL="342900" indent="-342900">
              <a:spcBef>
                <a:spcPct val="50000"/>
              </a:spcBef>
            </a:pPr>
            <a:endParaRPr lang="ru-RU" sz="2000"/>
          </a:p>
          <a:p>
            <a:pPr marL="342900" indent="-342900">
              <a:spcBef>
                <a:spcPct val="50000"/>
              </a:spcBef>
            </a:pPr>
            <a:endParaRPr lang="ru-RU"/>
          </a:p>
        </p:txBody>
      </p:sp>
      <p:pic>
        <p:nvPicPr>
          <p:cNvPr id="15366" name="Picture 6" descr="3357836-1574674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3570288"/>
            <a:ext cx="4379912" cy="2919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579438" y="0"/>
            <a:ext cx="11028362" cy="624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ГРУППЫ КИБЕРПРЕСТУПЛЕНИЙ </a:t>
            </a:r>
          </a:p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(по конвенции Совета Европы)</a:t>
            </a:r>
          </a:p>
          <a:p>
            <a:pPr algn="ctr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chemeClr val="accent2"/>
                </a:solidFill>
              </a:rPr>
              <a:t>Первая группа</a:t>
            </a:r>
            <a:r>
              <a:rPr lang="ru-RU" sz="2000"/>
              <a:t> включает все компьютерные преступления, направленные против компьютерных данных и систем (например, незаконный доступ, вмешательство в данные или системы в целом).</a:t>
            </a:r>
          </a:p>
          <a:p>
            <a:endParaRPr lang="ru-RU" sz="2000"/>
          </a:p>
          <a:p>
            <a:r>
              <a:rPr lang="ru-RU" sz="2000" b="1">
                <a:solidFill>
                  <a:schemeClr val="accent2"/>
                </a:solidFill>
              </a:rPr>
              <a:t>Вторая группа-</a:t>
            </a:r>
            <a:r>
              <a:rPr lang="ru-RU" sz="2000" b="1"/>
              <a:t> </a:t>
            </a:r>
            <a:r>
              <a:rPr lang="ru-RU" sz="2000"/>
              <a:t>противоправные деяния, связанные с использованием технологий (подлог, извлечение, блокировка или изменение данных, получение экономической выгоды иными способами). </a:t>
            </a:r>
          </a:p>
          <a:p>
            <a:endParaRPr lang="ru-RU" sz="2000"/>
          </a:p>
          <a:p>
            <a:r>
              <a:rPr lang="ru-RU" sz="2000" b="1">
                <a:solidFill>
                  <a:schemeClr val="accent2"/>
                </a:solidFill>
              </a:rPr>
              <a:t>Третья группа-</a:t>
            </a:r>
            <a:r>
              <a:rPr lang="ru-RU" sz="2000"/>
              <a:t> противоправные деяния, связанные  с содержанием данных или контентом.</a:t>
            </a:r>
          </a:p>
          <a:p>
            <a:endParaRPr lang="ru-RU" sz="2000"/>
          </a:p>
          <a:p>
            <a:r>
              <a:rPr lang="ru-RU" sz="2000" b="1">
                <a:solidFill>
                  <a:schemeClr val="accent2"/>
                </a:solidFill>
              </a:rPr>
              <a:t>Четвертая группа-</a:t>
            </a:r>
            <a:r>
              <a:rPr lang="ru-RU" sz="2000"/>
              <a:t> нарушение авторских и смежных прав.</a:t>
            </a:r>
          </a:p>
          <a:p>
            <a:endParaRPr lang="ru-RU" sz="2000"/>
          </a:p>
          <a:p>
            <a:r>
              <a:rPr lang="ru-RU" sz="2000" b="1">
                <a:solidFill>
                  <a:schemeClr val="accent2"/>
                </a:solidFill>
              </a:rPr>
              <a:t>Пятая группа-</a:t>
            </a:r>
            <a:r>
              <a:rPr lang="ru-RU" sz="2000"/>
              <a:t> кибертерроризм и использование виртуального пространства для совершения актов насилия, а также другие деяния, посягающие на общественную безопасность.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176338" y="522288"/>
            <a:ext cx="958215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/>
          </a:p>
          <a:p>
            <a:pPr algn="ctr">
              <a:spcBef>
                <a:spcPct val="50000"/>
              </a:spcBef>
            </a:pPr>
            <a:endParaRPr lang="ru-RU" sz="2800"/>
          </a:p>
          <a:p>
            <a:pPr algn="ctr">
              <a:spcBef>
                <a:spcPct val="50000"/>
              </a:spcBef>
            </a:pPr>
            <a:endParaRPr lang="ru-RU" sz="2800"/>
          </a:p>
          <a:p>
            <a:pPr algn="ctr">
              <a:spcBef>
                <a:spcPct val="50000"/>
              </a:spcBef>
            </a:pPr>
            <a:endParaRPr lang="ru-RU" sz="2800"/>
          </a:p>
          <a:p>
            <a:pPr algn="ctr">
              <a:spcBef>
                <a:spcPct val="50000"/>
              </a:spcBef>
            </a:pPr>
            <a:endParaRPr lang="ru-RU" sz="280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900113" y="392113"/>
            <a:ext cx="106537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ОТВЕТСТВЕННОСТЬ ЗА СОВЕРШЕНИЕ КИБЕРПРЕСТУПЛЕНИЯ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19088" y="1539875"/>
            <a:ext cx="83153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>
                <a:solidFill>
                  <a:schemeClr val="accent2"/>
                </a:solidFill>
              </a:rPr>
              <a:t>Ответственность </a:t>
            </a:r>
            <a:r>
              <a:rPr lang="ru-RU" sz="2800"/>
              <a:t>за киберпреступления в предусматривается главой 28 УК РФ и касается только компьютерных преступлений.</a:t>
            </a:r>
          </a:p>
          <a:p>
            <a:r>
              <a:rPr lang="ru-RU" sz="2800"/>
              <a:t>В зависимости от тяжести преступления и размера причиненного вреда статьи 272,273 </a:t>
            </a:r>
          </a:p>
          <a:p>
            <a:r>
              <a:rPr lang="ru-RU" sz="2800"/>
              <a:t>и 274 УК РФ предполагают наказание в виде штрафа от 100 тыс. рублей, исправительных или принудительных работ от 6 месяцев до 5 лет, ограничения или лишения свободы до 7 лет. </a:t>
            </a:r>
          </a:p>
        </p:txBody>
      </p:sp>
      <p:pic>
        <p:nvPicPr>
          <p:cNvPr id="17415" name="Picture 7" descr="iStock-9106514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7525" y="3708400"/>
            <a:ext cx="3822700" cy="2547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12192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566738" y="311150"/>
            <a:ext cx="108172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latin typeface="Times New Roman" pitchFamily="18" charset="0"/>
                <a:cs typeface="Times New Roman" pitchFamily="18" charset="0"/>
              </a:rPr>
              <a:t>СПОСОБЫ ЗАЩИТЫ ОТ КИБЕРПРЕСТУПЛЕНИЙ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808038" y="1876425"/>
            <a:ext cx="107823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chemeClr val="accent2"/>
                </a:solidFill>
              </a:rPr>
              <a:t>1</a:t>
            </a:r>
            <a:r>
              <a:rPr lang="ru-RU" sz="2000" b="1">
                <a:solidFill>
                  <a:schemeClr val="accent2"/>
                </a:solidFill>
              </a:rPr>
              <a:t>. Регулярно обновляйте программное обеспечение и операционную систему</a:t>
            </a:r>
          </a:p>
          <a:p>
            <a:r>
              <a:rPr lang="ru-RU"/>
              <a:t>Постоянное обновление программного обеспечения и операционной системы гарантирует, что для защиты вашего компьютера используются новейшие исправления безопасности.</a:t>
            </a:r>
          </a:p>
          <a:p>
            <a:endParaRPr lang="ru-RU" b="1"/>
          </a:p>
          <a:p>
            <a:r>
              <a:rPr lang="ru-RU" sz="2000" b="1">
                <a:solidFill>
                  <a:schemeClr val="accent2"/>
                </a:solidFill>
              </a:rPr>
              <a:t>2. Установите антивирусное программное обеспечение и регулярно его обновляйте</a:t>
            </a:r>
          </a:p>
          <a:p>
            <a:r>
              <a:rPr lang="ru-RU"/>
              <a:t>Использование антивируса или комплексного решения для обеспечения интернет-безопасности- это правильный способ защитить вашу систему от атак. Антивирусное ПО позволяет проверять, обнаруживать и удалять угрозы до того, как они создадут проблему. Если вы используете антивирусное программное обеспечение, регулярно обновляйте его, чтобы обеспечить наилучший уровень защиты.</a:t>
            </a:r>
          </a:p>
          <a:p>
            <a:endParaRPr lang="ru-RU" b="1"/>
          </a:p>
          <a:p>
            <a:r>
              <a:rPr lang="ru-RU" sz="2000" b="1">
                <a:solidFill>
                  <a:schemeClr val="accent2"/>
                </a:solidFill>
              </a:rPr>
              <a:t>3. Используйте сильные пароли</a:t>
            </a:r>
          </a:p>
          <a:p>
            <a:r>
              <a:rPr lang="ru-RU"/>
              <a:t>Используйте сильные пароли, которые трудно подобрать, и нигде их не записывайте. Можно воспользоваться услугой надежного менеджера паролей, который облегчит вам задачу, предложив сгенерированный им сильный пароль.</a:t>
            </a:r>
          </a:p>
          <a:p>
            <a:endParaRPr lang="ru-RU"/>
          </a:p>
          <a:p>
            <a:endParaRPr lang="ru-RU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1230313" y="1897063"/>
            <a:ext cx="10515600" cy="4351337"/>
          </a:xfrm>
        </p:spPr>
        <p:txBody>
          <a:bodyPr/>
          <a:lstStyle/>
          <a:p>
            <a:r>
              <a:rPr lang="ru-RU" b="1" smtClean="0"/>
              <a:t>Не открывайте вложения в электронных спам-сообщениях</a:t>
            </a:r>
          </a:p>
        </p:txBody>
      </p:sp>
      <p:pic>
        <p:nvPicPr>
          <p:cNvPr id="20484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11975"/>
          </a:xfrm>
          <a:prstGeom prst="rect">
            <a:avLst/>
          </a:prstGeom>
          <a:noFill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95338" y="403225"/>
            <a:ext cx="10877550" cy="72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  <a:p>
            <a:pPr algn="ctr"/>
            <a:r>
              <a:rPr lang="ru-RU" sz="3200"/>
              <a:t>СПОСОБЫ ЗАЩИТЫ ОТ КИБЕРПРЕСТУПЛЕНИЙ</a:t>
            </a:r>
          </a:p>
          <a:p>
            <a:endParaRPr lang="ru-RU" b="1"/>
          </a:p>
          <a:p>
            <a:r>
              <a:rPr lang="ru-RU" sz="2000" b="1">
                <a:solidFill>
                  <a:schemeClr val="accent2"/>
                </a:solidFill>
              </a:rPr>
              <a:t>4. Не нажимайте на ссылки в электронных спам-сообщениях и не сайтах, которым не доверяете</a:t>
            </a:r>
          </a:p>
          <a:p>
            <a:r>
              <a:rPr lang="ru-RU" sz="2000"/>
              <a:t>Еще один способ, используемый киберпреступниками для заражения компьютеров пользователей, - это вредоносные ссылки в спамовых электронных письмах или других сообщения, а также на незнакомых веб-сайтах. Не проходите по этим ссылкам, чтобы не стать жертвой интернет-мошенников.</a:t>
            </a:r>
          </a:p>
          <a:p>
            <a:endParaRPr lang="ru-RU" sz="2000" b="1"/>
          </a:p>
          <a:p>
            <a:r>
              <a:rPr lang="ru-RU" sz="2000" b="1">
                <a:solidFill>
                  <a:schemeClr val="accent2"/>
                </a:solidFill>
              </a:rPr>
              <a:t>5. Не предоставляйте личную информацию, не убедившись в безопасности канала передачи</a:t>
            </a:r>
          </a:p>
          <a:p>
            <a:r>
              <a:rPr lang="ru-RU" sz="2000"/>
              <a:t>Никогда не передавайте личные данные по телефону или по электронной почте, если вы не уверены, что телефонное соединение или электронная почта защищены. Убедитесь, что вы действительно говорите именно с тем человеком, который вам нужен.</a:t>
            </a:r>
          </a:p>
          <a:p>
            <a:endParaRPr lang="ru-RU" sz="2000" b="1"/>
          </a:p>
          <a:p>
            <a:r>
              <a:rPr lang="ru-RU" sz="2000" b="1">
                <a:solidFill>
                  <a:schemeClr val="accent2"/>
                </a:solidFill>
              </a:rPr>
              <a:t>6. Свяжитесь напрямую с компанией, если вы получили подозрительный запрос</a:t>
            </a:r>
          </a:p>
          <a:p>
            <a:r>
              <a:rPr lang="ru-RU" sz="2000"/>
              <a:t>Если звонящий просит вас предоставить какие-либо данные, положите трубку. Перезвоните в компанию напрямую по номеру телефона на ее официальном сайте, и убедитесь, что вам звонили не мошенники.</a:t>
            </a:r>
          </a:p>
          <a:p>
            <a:r>
              <a:rPr lang="ru-RU"/>
              <a:t> </a:t>
            </a:r>
            <a:endParaRPr lang="ru-RU" b="1"/>
          </a:p>
          <a:p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8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34975" y="841375"/>
            <a:ext cx="1153953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/>
              <a:t>СПОСОБЫ ЗАЩИТЫ ОТ КИБЕРПРЕСТУПЛЕНИЙ</a:t>
            </a:r>
          </a:p>
          <a:p>
            <a:endParaRPr lang="ru-RU" sz="3200" b="1"/>
          </a:p>
          <a:p>
            <a:endParaRPr lang="ru-RU" b="1">
              <a:solidFill>
                <a:schemeClr val="accent2"/>
              </a:solidFill>
            </a:endParaRPr>
          </a:p>
          <a:p>
            <a:r>
              <a:rPr lang="ru-RU" sz="2400" b="1">
                <a:solidFill>
                  <a:schemeClr val="accent2"/>
                </a:solidFill>
              </a:rPr>
              <a:t>7. Внимательно проверяйте адреса веб-сайтов, которые вы посещаете</a:t>
            </a:r>
          </a:p>
          <a:p>
            <a:r>
              <a:rPr lang="ru-RU" sz="2400"/>
              <a:t>Обращайте внимание на URL-адреса сайтов, на которые вы хотите зайти. Не переходите по ссылкам, содержащим незнакомые или на вид спамовые URL-адреса.</a:t>
            </a:r>
          </a:p>
          <a:p>
            <a:r>
              <a:rPr lang="ru-RU" sz="2400"/>
              <a:t>Если ваш продукт для обеспечения безопасности в Интернете включает функцию защиты онлайн-транзакций, убедитесь, что она активирована.</a:t>
            </a:r>
          </a:p>
          <a:p>
            <a:endParaRPr lang="ru-RU" sz="2400" b="1"/>
          </a:p>
          <a:p>
            <a:r>
              <a:rPr lang="ru-RU" sz="2400" b="1">
                <a:solidFill>
                  <a:schemeClr val="accent2"/>
                </a:solidFill>
              </a:rPr>
              <a:t>8. Внимательно просматривайте свои банковские выписки</a:t>
            </a:r>
          </a:p>
          <a:p>
            <a:r>
              <a:rPr lang="ru-RU" sz="2400"/>
              <a:t>Просматривайте внимательно свои банковские выписки и запрашивайте в банке информацию по любым незнакомым транзакциям. Банк может проверить, являются ли они мошенническими.</a:t>
            </a:r>
          </a:p>
          <a:p>
            <a:pPr>
              <a:spcBef>
                <a:spcPct val="50000"/>
              </a:spcBef>
            </a:pPr>
            <a:endParaRPr lang="ru-RU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523</Words>
  <Application>Microsoft Office PowerPoint</Application>
  <PresentationFormat>Произвольный</PresentationFormat>
  <Paragraphs>66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Arial</vt:lpstr>
      <vt:lpstr>Calibri Light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Алексеевна</dc:creator>
  <cp:lastModifiedBy>Катя</cp:lastModifiedBy>
  <cp:revision>6</cp:revision>
  <dcterms:created xsi:type="dcterms:W3CDTF">2022-05-16T18:48:08Z</dcterms:created>
  <dcterms:modified xsi:type="dcterms:W3CDTF">2022-05-31T13:00:36Z</dcterms:modified>
</cp:coreProperties>
</file>